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8746"/>
    <p:restoredTop sz="96012"/>
  </p:normalViewPr>
  <p:slideViewPr>
    <p:cSldViewPr snapToGrid="0" snapToObjects="1">
      <p:cViewPr varScale="1">
        <p:scale>
          <a:sx n="47" d="100"/>
          <a:sy n="47" d="100"/>
        </p:scale>
        <p:origin x="224" y="11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9CE2CC-B531-724B-9D94-73B60B3DA7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184CA4-F056-EC41-9AB7-921C3B0B2A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4593AC-273E-6944-BE92-5E17E43B7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BA0DE-8525-D54A-810C-86FD25076EA3}" type="datetimeFigureOut">
              <a:rPr lang="en-US" smtClean="0"/>
              <a:t>6/15/21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0A0FA2-144A-1446-B897-DDD9D936F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01FF8D-629C-C04A-8276-92D44411D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B6E0B-5B97-E94E-A095-D4B10487A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833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4918C7-F1CA-6D43-A5E0-33C7A7618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F9CD5C-8A48-6547-90B1-C0BBDFC65A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9927D0-6962-A542-85A7-B68568CCE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BA0DE-8525-D54A-810C-86FD25076EA3}" type="datetimeFigureOut">
              <a:rPr lang="en-US" smtClean="0"/>
              <a:t>6/15/21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D18F29-4106-DF48-9F23-F5511C13A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079432-66C1-BB48-9920-A5F94F336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B6E0B-5B97-E94E-A095-D4B10487A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495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6E0644-CF4D-B34F-83A8-DE784DEAED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15FF7C-EB2A-3E46-8A9F-35181A8E5D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8FC822-F956-064B-A75E-CEF52FB2E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BA0DE-8525-D54A-810C-86FD25076EA3}" type="datetimeFigureOut">
              <a:rPr lang="en-US" smtClean="0"/>
              <a:t>6/15/21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8BE6CD-D532-7246-92DB-DE6616DE2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EEFB3-9DC5-8B4D-97A2-A014730E3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B6E0B-5B97-E94E-A095-D4B10487A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947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00CD5-CE47-9340-8C3F-A5F2DFC0F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EF9C14-7D91-B54B-A36C-EC75D77A73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F5D0EF-634D-994C-B83B-A354FF97B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BA0DE-8525-D54A-810C-86FD25076EA3}" type="datetimeFigureOut">
              <a:rPr lang="en-US" smtClean="0"/>
              <a:t>6/15/21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1AD58E-7FAD-774C-9EEE-2CB9A5296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32D597-8CD7-AE43-94B9-4A58BC16A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B6E0B-5B97-E94E-A095-D4B10487A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998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273596-4FF5-3940-8967-2C17444D4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9D239B-97CE-7240-9E8B-54BDDCC1D1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11D719-8A13-1445-993A-C30319568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BA0DE-8525-D54A-810C-86FD25076EA3}" type="datetimeFigureOut">
              <a:rPr lang="en-US" smtClean="0"/>
              <a:t>6/15/21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21265F-7132-EE4A-B544-5BC8EC151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61EDEA-E7AE-FE4C-AA56-4F96849A0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B6E0B-5B97-E94E-A095-D4B10487A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181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8AEB5-BF17-7544-85D5-0BA6BE80D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42E39-726F-344C-BA49-89C1F75111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E7FB33-982A-9940-ACDE-EB51408545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201C65-F96D-D446-8A87-B8C48F573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BA0DE-8525-D54A-810C-86FD25076EA3}" type="datetimeFigureOut">
              <a:rPr lang="en-US" smtClean="0"/>
              <a:t>6/15/21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1DF793-A128-3E4E-9B46-CD67CCA74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39A22E-3904-A348-BA18-85943334F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B6E0B-5B97-E94E-A095-D4B10487A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494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91484-42B6-AF4F-A845-A244D610B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C1ED18-A999-344E-BA1A-53A965D601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CD3482-D383-7E42-AAC0-5A80E0BF0A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94916D-0A0B-3549-AAA6-7CDDC93AD1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1BDABA-8851-334F-B5AC-4BB5543AAB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168D226-1CF6-1940-9E14-FDD0E7BC5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BA0DE-8525-D54A-810C-86FD25076EA3}" type="datetimeFigureOut">
              <a:rPr lang="en-US" smtClean="0"/>
              <a:t>6/15/21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48484F1-99B7-BE4E-BEE9-A5E5CEF91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FEFB2E-337B-D145-9821-4EB956DD5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B6E0B-5B97-E94E-A095-D4B10487A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869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95C74-D5D6-EB43-897A-51F9F769A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3EC955-4E6C-8046-9ABE-6E8A7224F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BA0DE-8525-D54A-810C-86FD25076EA3}" type="datetimeFigureOut">
              <a:rPr lang="en-US" smtClean="0"/>
              <a:t>6/15/21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50FFF4-4413-4844-B7E2-B93488CBE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85B919-9808-A048-9B77-0BF9A295B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B6E0B-5B97-E94E-A095-D4B10487A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221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B8C41C-6AC9-C545-92F9-4B1ECB0BE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BA0DE-8525-D54A-810C-86FD25076EA3}" type="datetimeFigureOut">
              <a:rPr lang="en-US" smtClean="0"/>
              <a:t>6/15/21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3C9589-2FED-2F4E-810B-704990C3E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7832C1-2C96-8D4D-9013-3E55F3BC8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B6E0B-5B97-E94E-A095-D4B10487A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130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1F431-D39F-7243-8917-67919E28BB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B44685-A5B3-9C43-95C0-E06C8EA49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3E1D82-BA9F-6749-A2F1-556F41AE6C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0C5BA2-C0DB-1447-ADDC-6FFDAA596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BA0DE-8525-D54A-810C-86FD25076EA3}" type="datetimeFigureOut">
              <a:rPr lang="en-US" smtClean="0"/>
              <a:t>6/15/21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870ACB-00F4-A948-91B5-718F344AE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2B3D2D-CE54-304A-8870-ACE61A857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B6E0B-5B97-E94E-A095-D4B10487A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903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99538B-0DFE-274C-8A71-B93A9D458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724C20-3A1B-6F43-827E-BFF33566BA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96A4F8-C8BA-BF49-A7E1-29FF359E4B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D4A8B9-50D9-3940-A7D3-6EFDCC45B5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BA0DE-8525-D54A-810C-86FD25076EA3}" type="datetimeFigureOut">
              <a:rPr lang="en-US" smtClean="0"/>
              <a:t>6/15/21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BAB128-C441-5945-BB37-61855247D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741CDB-0BA9-9E48-9977-0CE069899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B6E0B-5B97-E94E-A095-D4B10487A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080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CBC40E7-9B41-6C41-AA81-603B4F18B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C27E8B-C329-C048-993A-14777D9A08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39D012-B753-2147-9113-C1DBAEB1BF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BA0DE-8525-D54A-810C-86FD25076EA3}" type="datetimeFigureOut">
              <a:rPr lang="en-US" smtClean="0"/>
              <a:t>6/15/21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7409FE-3CCD-BB4D-8178-50282849EC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40F222-2E2A-AA43-BF3E-5E16FD521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AB6E0B-5B97-E94E-A095-D4B10487A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740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2422A-B6FB-9A4A-92E3-EECA2B091F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25053"/>
            <a:ext cx="9144000" cy="1330909"/>
          </a:xfrm>
        </p:spPr>
        <p:txBody>
          <a:bodyPr/>
          <a:lstStyle/>
          <a:p>
            <a:r>
              <a:rPr lang="en-US" dirty="0"/>
              <a:t>Long Vowels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45B26B-1450-324B-833C-65C711F2B28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629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4F0DB9-EA5A-AB47-AA04-B1CD182504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0624" y="324852"/>
            <a:ext cx="11686783" cy="62082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b="1" dirty="0"/>
              <a:t>Long vowels: </a:t>
            </a:r>
            <a:br>
              <a:rPr lang="en-AU" b="1" dirty="0"/>
            </a:br>
            <a:r>
              <a:rPr lang="en-AU" dirty="0"/>
              <a:t>They sound EXACTLY like their name when we speak them out loud: For example the letter A in the word C</a:t>
            </a:r>
            <a:r>
              <a:rPr lang="en-AU" dirty="0">
                <a:solidFill>
                  <a:srgbClr val="FF0000"/>
                </a:solidFill>
              </a:rPr>
              <a:t>A</a:t>
            </a:r>
            <a:r>
              <a:rPr lang="en-AU" dirty="0"/>
              <a:t>KE sounds the same as we pronounce it.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More examples:</a:t>
            </a:r>
            <a:br>
              <a:rPr lang="en-AU" dirty="0"/>
            </a:br>
            <a:br>
              <a:rPr lang="en-AU" dirty="0"/>
            </a:br>
            <a:r>
              <a:rPr lang="en-AU" dirty="0"/>
              <a:t>J</a:t>
            </a:r>
            <a:r>
              <a:rPr lang="en-AU" dirty="0">
                <a:solidFill>
                  <a:srgbClr val="FF0000"/>
                </a:solidFill>
              </a:rPr>
              <a:t>a</a:t>
            </a:r>
            <a:r>
              <a:rPr lang="en-AU" dirty="0"/>
              <a:t>il</a:t>
            </a:r>
            <a:br>
              <a:rPr lang="en-AU" dirty="0"/>
            </a:br>
            <a:r>
              <a:rPr lang="en-AU" dirty="0"/>
              <a:t>Cr</a:t>
            </a:r>
            <a:r>
              <a:rPr lang="en-AU" dirty="0">
                <a:solidFill>
                  <a:srgbClr val="FF0000"/>
                </a:solidFill>
              </a:rPr>
              <a:t>i</a:t>
            </a:r>
            <a:r>
              <a:rPr lang="en-AU" dirty="0"/>
              <a:t>ed</a:t>
            </a:r>
            <a:br>
              <a:rPr lang="en-AU" dirty="0"/>
            </a:br>
            <a:r>
              <a:rPr lang="en-AU" dirty="0"/>
              <a:t>Fr</a:t>
            </a:r>
            <a:r>
              <a:rPr lang="en-AU" dirty="0">
                <a:solidFill>
                  <a:srgbClr val="FF0000"/>
                </a:solidFill>
              </a:rPr>
              <a:t>u</a:t>
            </a:r>
            <a:r>
              <a:rPr lang="en-AU" dirty="0"/>
              <a:t>it</a:t>
            </a:r>
            <a:br>
              <a:rPr lang="en-AU" dirty="0"/>
            </a:br>
            <a:r>
              <a:rPr lang="en-AU" dirty="0"/>
              <a:t>J</a:t>
            </a:r>
            <a:r>
              <a:rPr lang="en-AU" dirty="0">
                <a:solidFill>
                  <a:srgbClr val="FF0000"/>
                </a:solidFill>
              </a:rPr>
              <a:t>ui</a:t>
            </a:r>
            <a:r>
              <a:rPr lang="en-AU" dirty="0"/>
              <a:t>ce</a:t>
            </a:r>
            <a:br>
              <a:rPr lang="en-AU" dirty="0"/>
            </a:br>
            <a:r>
              <a:rPr lang="en-AU" dirty="0"/>
              <a:t>F</a:t>
            </a:r>
            <a:r>
              <a:rPr lang="en-AU" dirty="0">
                <a:solidFill>
                  <a:srgbClr val="FF0000"/>
                </a:solidFill>
              </a:rPr>
              <a:t>a</a:t>
            </a:r>
            <a:r>
              <a:rPr lang="en-AU" dirty="0"/>
              <a:t>il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AU" b="1" dirty="0"/>
          </a:p>
        </p:txBody>
      </p:sp>
    </p:spTree>
    <p:extLst>
      <p:ext uri="{BB962C8B-B14F-4D97-AF65-F5344CB8AC3E}">
        <p14:creationId xmlns:p14="http://schemas.microsoft.com/office/powerpoint/2010/main" val="2317634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75B0FA-1370-7641-BDF6-2DFD110523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598074"/>
            <a:ext cx="10610589" cy="5790200"/>
          </a:xfrm>
        </p:spPr>
        <p:txBody>
          <a:bodyPr/>
          <a:lstStyle/>
          <a:p>
            <a:pPr marL="0" indent="0">
              <a:buNone/>
            </a:pPr>
            <a:r>
              <a:rPr lang="en-AU" b="1" dirty="0"/>
              <a:t>Vowel teams: </a:t>
            </a:r>
            <a:r>
              <a:rPr lang="en-AU" dirty="0"/>
              <a:t>Spellings that have two vowels used together to make a vowel sound as:</a:t>
            </a:r>
          </a:p>
          <a:p>
            <a:pPr marL="0" indent="0">
              <a:buNone/>
            </a:pPr>
            <a:br>
              <a:rPr lang="en-AU" dirty="0"/>
            </a:br>
            <a:r>
              <a:rPr lang="en-AU" dirty="0">
                <a:solidFill>
                  <a:srgbClr val="FF0000"/>
                </a:solidFill>
              </a:rPr>
              <a:t>‘ai’ </a:t>
            </a:r>
            <a:r>
              <a:rPr lang="en-AU" dirty="0"/>
              <a:t>and </a:t>
            </a:r>
            <a:r>
              <a:rPr lang="en-AU" dirty="0">
                <a:solidFill>
                  <a:srgbClr val="FF0000"/>
                </a:solidFill>
              </a:rPr>
              <a:t>‘ay’ </a:t>
            </a:r>
            <a:r>
              <a:rPr lang="en-AU" dirty="0"/>
              <a:t>both making the long</a:t>
            </a:r>
            <a:r>
              <a:rPr lang="en-AU" dirty="0">
                <a:solidFill>
                  <a:srgbClr val="FF0000"/>
                </a:solidFill>
              </a:rPr>
              <a:t> ‘a’ </a:t>
            </a:r>
            <a:r>
              <a:rPr lang="en-AU" dirty="0"/>
              <a:t>sound</a:t>
            </a:r>
            <a:r>
              <a:rPr lang="en-AU" b="1" dirty="0"/>
              <a:t> = </a:t>
            </a:r>
            <a:r>
              <a:rPr lang="en-AU" dirty="0"/>
              <a:t>Example: M</a:t>
            </a:r>
            <a:r>
              <a:rPr lang="en-AU" dirty="0">
                <a:solidFill>
                  <a:srgbClr val="FF0000"/>
                </a:solidFill>
              </a:rPr>
              <a:t>ai</a:t>
            </a:r>
            <a:r>
              <a:rPr lang="en-AU" dirty="0"/>
              <a:t>l</a:t>
            </a:r>
          </a:p>
          <a:p>
            <a:pPr marL="0" indent="0">
              <a:buNone/>
            </a:pPr>
            <a:br>
              <a:rPr lang="en-AU" dirty="0">
                <a:solidFill>
                  <a:srgbClr val="FF0000"/>
                </a:solidFill>
              </a:rPr>
            </a:br>
            <a:br>
              <a:rPr lang="en-AU" b="1" dirty="0">
                <a:solidFill>
                  <a:srgbClr val="FF0000"/>
                </a:solidFill>
              </a:rPr>
            </a:br>
            <a:r>
              <a:rPr lang="en-AU" dirty="0">
                <a:solidFill>
                  <a:srgbClr val="FF0000"/>
                </a:solidFill>
              </a:rPr>
              <a:t>‘</a:t>
            </a:r>
            <a:r>
              <a:rPr lang="en-AU" dirty="0" err="1">
                <a:solidFill>
                  <a:srgbClr val="FF0000"/>
                </a:solidFill>
              </a:rPr>
              <a:t>ie</a:t>
            </a:r>
            <a:r>
              <a:rPr lang="en-AU" dirty="0">
                <a:solidFill>
                  <a:srgbClr val="FF0000"/>
                </a:solidFill>
              </a:rPr>
              <a:t>’ </a:t>
            </a:r>
            <a:r>
              <a:rPr lang="en-AU" dirty="0">
                <a:solidFill>
                  <a:schemeClr val="tx1">
                    <a:lumMod val="95000"/>
                    <a:lumOff val="5000"/>
                  </a:schemeClr>
                </a:solidFill>
              </a:rPr>
              <a:t>making the </a:t>
            </a:r>
            <a:r>
              <a:rPr lang="en-AU" dirty="0">
                <a:solidFill>
                  <a:srgbClr val="FF0000"/>
                </a:solidFill>
              </a:rPr>
              <a:t>‘I’ </a:t>
            </a:r>
            <a:r>
              <a:rPr lang="en-AU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sound = Example: Cr</a:t>
            </a:r>
            <a:r>
              <a:rPr lang="en-AU" dirty="0">
                <a:solidFill>
                  <a:srgbClr val="FF0000"/>
                </a:solidFill>
              </a:rPr>
              <a:t>ie</a:t>
            </a:r>
            <a:r>
              <a:rPr lang="en-AU" dirty="0">
                <a:solidFill>
                  <a:schemeClr val="tx1">
                    <a:lumMod val="95000"/>
                    <a:lumOff val="5000"/>
                  </a:schemeClr>
                </a:solidFill>
              </a:rPr>
              <a:t>d </a:t>
            </a:r>
            <a:br>
              <a:rPr lang="en-AU" dirty="0">
                <a:solidFill>
                  <a:srgbClr val="FF0000"/>
                </a:solidFill>
              </a:rPr>
            </a:br>
            <a:br>
              <a:rPr lang="en-AU" dirty="0">
                <a:solidFill>
                  <a:srgbClr val="FF0000"/>
                </a:solidFill>
              </a:rPr>
            </a:br>
            <a:r>
              <a:rPr lang="en-AU" dirty="0">
                <a:solidFill>
                  <a:srgbClr val="FF0000"/>
                </a:solidFill>
              </a:rPr>
              <a:t>‘</a:t>
            </a:r>
            <a:r>
              <a:rPr lang="en-AU" dirty="0" err="1">
                <a:solidFill>
                  <a:srgbClr val="FF0000"/>
                </a:solidFill>
              </a:rPr>
              <a:t>ue</a:t>
            </a:r>
            <a:r>
              <a:rPr lang="en-AU" dirty="0">
                <a:solidFill>
                  <a:srgbClr val="FF0000"/>
                </a:solidFill>
              </a:rPr>
              <a:t>’ </a:t>
            </a:r>
            <a:r>
              <a:rPr lang="en-AU" dirty="0">
                <a:solidFill>
                  <a:schemeClr val="tx1">
                    <a:lumMod val="95000"/>
                    <a:lumOff val="5000"/>
                  </a:schemeClr>
                </a:solidFill>
              </a:rPr>
              <a:t>and</a:t>
            </a:r>
            <a:r>
              <a:rPr lang="en-AU" dirty="0">
                <a:solidFill>
                  <a:srgbClr val="FF0000"/>
                </a:solidFill>
              </a:rPr>
              <a:t> ‘</a:t>
            </a:r>
            <a:r>
              <a:rPr lang="en-AU" dirty="0" err="1">
                <a:solidFill>
                  <a:srgbClr val="FF0000"/>
                </a:solidFill>
              </a:rPr>
              <a:t>ui</a:t>
            </a:r>
            <a:r>
              <a:rPr lang="en-AU" dirty="0">
                <a:solidFill>
                  <a:srgbClr val="FF0000"/>
                </a:solidFill>
              </a:rPr>
              <a:t>’ </a:t>
            </a:r>
            <a:r>
              <a:rPr lang="en-AU" dirty="0">
                <a:solidFill>
                  <a:schemeClr val="tx1">
                    <a:lumMod val="95000"/>
                    <a:lumOff val="5000"/>
                  </a:schemeClr>
                </a:solidFill>
              </a:rPr>
              <a:t>making the same</a:t>
            </a:r>
            <a:r>
              <a:rPr lang="en-AU" dirty="0">
                <a:solidFill>
                  <a:srgbClr val="FF0000"/>
                </a:solidFill>
              </a:rPr>
              <a:t> ‘u’ </a:t>
            </a:r>
            <a:r>
              <a:rPr lang="en-AU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sound = Example: Bl</a:t>
            </a:r>
            <a:r>
              <a:rPr lang="en-AU" dirty="0">
                <a:solidFill>
                  <a:srgbClr val="FF0000"/>
                </a:solidFill>
              </a:rPr>
              <a:t>ue</a:t>
            </a:r>
            <a:r>
              <a:rPr lang="en-A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and Fr</a:t>
            </a:r>
            <a:r>
              <a:rPr lang="en-AU" dirty="0">
                <a:solidFill>
                  <a:srgbClr val="FF0000"/>
                </a:solidFill>
              </a:rPr>
              <a:t>ui</a:t>
            </a:r>
            <a:r>
              <a:rPr lang="en-AU" dirty="0">
                <a:solidFill>
                  <a:schemeClr val="tx1">
                    <a:lumMod val="95000"/>
                    <a:lumOff val="5000"/>
                  </a:schemeClr>
                </a:solidFill>
              </a:rPr>
              <a:t>t</a:t>
            </a:r>
          </a:p>
          <a:p>
            <a:pPr marL="0" indent="0">
              <a:buNone/>
            </a:pPr>
            <a:endParaRPr lang="en-AU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AU" dirty="0">
                <a:solidFill>
                  <a:srgbClr val="FF0000"/>
                </a:solidFill>
              </a:rPr>
              <a:t>‘</a:t>
            </a:r>
            <a:r>
              <a:rPr lang="en-AU" dirty="0" err="1">
                <a:solidFill>
                  <a:srgbClr val="FF0000"/>
                </a:solidFill>
              </a:rPr>
              <a:t>oa</a:t>
            </a:r>
            <a:r>
              <a:rPr lang="en-AU" dirty="0">
                <a:solidFill>
                  <a:srgbClr val="FF0000"/>
                </a:solidFill>
              </a:rPr>
              <a:t>’ </a:t>
            </a:r>
            <a:r>
              <a:rPr lang="en-AU" dirty="0"/>
              <a:t>making the same </a:t>
            </a:r>
            <a:r>
              <a:rPr lang="en-AU" dirty="0">
                <a:solidFill>
                  <a:srgbClr val="FF0000"/>
                </a:solidFill>
              </a:rPr>
              <a:t>‘o’ </a:t>
            </a:r>
            <a:r>
              <a:rPr lang="en-AU" dirty="0"/>
              <a:t>sound = Example</a:t>
            </a:r>
            <a:r>
              <a:rPr lang="en-AU" dirty="0">
                <a:solidFill>
                  <a:srgbClr val="FF0000"/>
                </a:solidFill>
              </a:rPr>
              <a:t> = </a:t>
            </a:r>
            <a:r>
              <a:rPr lang="en-AU" dirty="0">
                <a:solidFill>
                  <a:schemeClr val="tx1">
                    <a:lumMod val="95000"/>
                    <a:lumOff val="5000"/>
                  </a:schemeClr>
                </a:solidFill>
              </a:rPr>
              <a:t>B</a:t>
            </a:r>
            <a:r>
              <a:rPr lang="en-AU" dirty="0">
                <a:solidFill>
                  <a:srgbClr val="FF0000"/>
                </a:solidFill>
              </a:rPr>
              <a:t>oa</a:t>
            </a:r>
            <a:r>
              <a:rPr lang="en-AU" dirty="0">
                <a:solidFill>
                  <a:schemeClr val="tx1">
                    <a:lumMod val="95000"/>
                    <a:lumOff val="5000"/>
                  </a:schemeClr>
                </a:solidFill>
              </a:rPr>
              <a:t>t</a:t>
            </a:r>
          </a:p>
          <a:p>
            <a:pPr marL="0" indent="0">
              <a:buNone/>
            </a:pPr>
            <a:endParaRPr lang="en-AU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AU" dirty="0">
                <a:solidFill>
                  <a:srgbClr val="FF0000"/>
                </a:solidFill>
              </a:rPr>
              <a:t>‘</a:t>
            </a:r>
            <a:r>
              <a:rPr lang="en-AU" dirty="0" err="1">
                <a:solidFill>
                  <a:srgbClr val="FF0000"/>
                </a:solidFill>
              </a:rPr>
              <a:t>ea</a:t>
            </a:r>
            <a:r>
              <a:rPr lang="en-AU" dirty="0">
                <a:solidFill>
                  <a:srgbClr val="FF0000"/>
                </a:solidFill>
              </a:rPr>
              <a:t>’ </a:t>
            </a:r>
            <a:r>
              <a:rPr lang="en-AU" dirty="0"/>
              <a:t>and</a:t>
            </a:r>
            <a:r>
              <a:rPr lang="en-AU" dirty="0">
                <a:solidFill>
                  <a:srgbClr val="FF0000"/>
                </a:solidFill>
              </a:rPr>
              <a:t> ‘</a:t>
            </a:r>
            <a:r>
              <a:rPr lang="en-AU" dirty="0" err="1">
                <a:solidFill>
                  <a:srgbClr val="FF0000"/>
                </a:solidFill>
              </a:rPr>
              <a:t>ee</a:t>
            </a:r>
            <a:r>
              <a:rPr lang="en-AU" dirty="0">
                <a:solidFill>
                  <a:srgbClr val="FF0000"/>
                </a:solidFill>
              </a:rPr>
              <a:t>’ </a:t>
            </a:r>
            <a:r>
              <a:rPr lang="en-AU" dirty="0"/>
              <a:t>making the same</a:t>
            </a:r>
            <a:r>
              <a:rPr lang="en-AU" dirty="0">
                <a:solidFill>
                  <a:srgbClr val="FF0000"/>
                </a:solidFill>
              </a:rPr>
              <a:t> ‘e’ </a:t>
            </a:r>
            <a:r>
              <a:rPr lang="en-AU" dirty="0"/>
              <a:t>sound</a:t>
            </a:r>
            <a:r>
              <a:rPr lang="en-AU" dirty="0">
                <a:solidFill>
                  <a:srgbClr val="FF0000"/>
                </a:solidFill>
              </a:rPr>
              <a:t> =</a:t>
            </a:r>
            <a:r>
              <a:rPr lang="en-AU" dirty="0"/>
              <a:t> Example </a:t>
            </a:r>
            <a:r>
              <a:rPr lang="en-AU" dirty="0">
                <a:solidFill>
                  <a:srgbClr val="FF0000"/>
                </a:solidFill>
              </a:rPr>
              <a:t>= </a:t>
            </a:r>
            <a:r>
              <a:rPr lang="en-AU" dirty="0"/>
              <a:t>R</a:t>
            </a:r>
            <a:r>
              <a:rPr lang="en-AU" dirty="0">
                <a:solidFill>
                  <a:srgbClr val="FF0000"/>
                </a:solidFill>
              </a:rPr>
              <a:t>ea</a:t>
            </a:r>
            <a:r>
              <a:rPr lang="en-AU" dirty="0"/>
              <a:t>d</a:t>
            </a:r>
            <a:r>
              <a:rPr lang="en-AU" dirty="0">
                <a:solidFill>
                  <a:srgbClr val="FF0000"/>
                </a:solidFill>
              </a:rPr>
              <a:t> and </a:t>
            </a:r>
            <a:r>
              <a:rPr lang="en-AU" dirty="0"/>
              <a:t>Fr</a:t>
            </a:r>
            <a:r>
              <a:rPr lang="en-AU" dirty="0">
                <a:solidFill>
                  <a:srgbClr val="FF0000"/>
                </a:solidFill>
              </a:rPr>
              <a:t>ee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001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BAED7800-9F68-C540-A2F8-DB5F1FE7002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1006953"/>
              </p:ext>
            </p:extLst>
          </p:nvPr>
        </p:nvGraphicFramePr>
        <p:xfrm>
          <a:off x="288757" y="168443"/>
          <a:ext cx="11670631" cy="65115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Document" r:id="rId3" imgW="9791700" imgH="5613400" progId="Word.Document.12">
                  <p:embed/>
                </p:oleObj>
              </mc:Choice>
              <mc:Fallback>
                <p:oleObj name="Document" r:id="rId3" imgW="9791700" imgH="56134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8757" y="168443"/>
                        <a:ext cx="11670631" cy="65115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09133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158</Words>
  <Application>Microsoft Macintosh PowerPoint</Application>
  <PresentationFormat>Widescreen</PresentationFormat>
  <Paragraphs>12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Document</vt:lpstr>
      <vt:lpstr>Long Vowels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Long Vowels</dc:title>
  <dc:creator>sarah Beardmore</dc:creator>
  <cp:lastModifiedBy>sarah Beardmore</cp:lastModifiedBy>
  <cp:revision>3</cp:revision>
  <dcterms:created xsi:type="dcterms:W3CDTF">2021-06-15T00:45:49Z</dcterms:created>
  <dcterms:modified xsi:type="dcterms:W3CDTF">2021-06-15T05:42:25Z</dcterms:modified>
</cp:coreProperties>
</file>