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KXyyJ5Pvjq6L641rFl2EsAowO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4BBA2A-E89B-4C10-A4AA-9DD2F1799F06}">
  <a:tblStyle styleId="{464BBA2A-E89B-4C10-A4AA-9DD2F1799F0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4c0c5185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94c0c5185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4c0c5185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4c0c5185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4c0c5185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4c0c5185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3ee9c104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3ee9c104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3ee9c104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23ee9c104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23ee9c1043_0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223ee9c1043_0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223ee9c1043_0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23ee9c1043_0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223ee9c1043_0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223ee9c1043_0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23ee9c1043_0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3ee9c1043_0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23ee9c1043_0_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g223ee9c1043_0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223ee9c1043_0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223ee9c1043_0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23ee9c1043_0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223ee9c1043_0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23ee9c1043_0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23ee9c1043_0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223ee9c1043_0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23ee9c1043_0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23ee9c1043_0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223ee9c1043_0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223ee9c1043_0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23ee9c1043_0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23ee9c1043_0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23ee9c1043_0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223ee9c1043_0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223ee9c1043_0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23ee9c1043_0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223ee9c1043_0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23ee9c1043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223ee9c1043_0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223ee9c1043_0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223ee9c1043_0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223ee9c1043_0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23ee9c1043_0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223ee9c1043_0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23ee9c1043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23ee9c1043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23ee9c1043_0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7100" b="1">
                <a:solidFill>
                  <a:schemeClr val="accent1"/>
                </a:solidFill>
              </a:rPr>
              <a:t>SOUND</a:t>
            </a:r>
            <a:endParaRPr sz="71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>
            <a:spLocks noGrp="1"/>
          </p:cNvSpPr>
          <p:nvPr>
            <p:ph type="title"/>
          </p:nvPr>
        </p:nvSpPr>
        <p:spPr>
          <a:xfrm>
            <a:off x="838200" y="1366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accent4"/>
                </a:solidFill>
              </a:rPr>
              <a:t>NDWE – Ongoing Booklet Question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125" name="Google Shape;125;p10"/>
          <p:cNvSpPr txBox="1">
            <a:spLocks noGrp="1"/>
          </p:cNvSpPr>
          <p:nvPr>
            <p:ph type="body" idx="1"/>
          </p:nvPr>
        </p:nvSpPr>
        <p:spPr>
          <a:xfrm>
            <a:off x="266225" y="1216450"/>
            <a:ext cx="11655600" cy="5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/>
              <a:t>“Utilizing the Technical Code Sound, describe how this is used (Diegetic and/or Non-Diegetic) to suggest meaning in the Opening Sequence OR Scene as Marion drives away”</a:t>
            </a:r>
            <a:br>
              <a:rPr lang="en-US" i="1"/>
            </a:br>
            <a:r>
              <a:rPr lang="en-US" i="1">
                <a:solidFill>
                  <a:srgbClr val="FF0000"/>
                </a:solidFill>
              </a:rPr>
              <a:t>(4 marks)</a:t>
            </a:r>
            <a:br>
              <a:rPr lang="en-US" i="1"/>
            </a:b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US" i="1"/>
            </a:br>
            <a:r>
              <a:rPr lang="en-US" b="1" i="1"/>
              <a:t>Name </a:t>
            </a:r>
            <a:r>
              <a:rPr lang="en-US" i="1"/>
              <a:t>– Sound</a:t>
            </a:r>
            <a:br>
              <a:rPr lang="en-US" i="1"/>
            </a:br>
            <a:r>
              <a:rPr lang="en-US" b="1" i="1"/>
              <a:t>Describe</a:t>
            </a:r>
            <a:r>
              <a:rPr lang="en-US" i="1"/>
              <a:t> – How you hear it physically</a:t>
            </a:r>
            <a:br>
              <a:rPr lang="en-US" i="1"/>
            </a:br>
            <a:r>
              <a:rPr lang="en-US" b="1" i="1"/>
              <a:t>Why -</a:t>
            </a:r>
            <a:r>
              <a:rPr lang="en-US" i="1"/>
              <a:t> Why it is used</a:t>
            </a:r>
            <a:br>
              <a:rPr lang="en-US" i="1"/>
            </a:br>
            <a:r>
              <a:rPr lang="en-US" b="1" i="1"/>
              <a:t>Effect</a:t>
            </a:r>
            <a:r>
              <a:rPr lang="en-US" i="1"/>
              <a:t> – How it makes the audience feel</a:t>
            </a:r>
            <a:endParaRPr/>
          </a:p>
        </p:txBody>
      </p:sp>
      <p:sp>
        <p:nvSpPr>
          <p:cNvPr id="126" name="Google Shape;126;p10"/>
          <p:cNvSpPr txBox="1"/>
          <p:nvPr/>
        </p:nvSpPr>
        <p:spPr>
          <a:xfrm>
            <a:off x="6277675" y="2093700"/>
            <a:ext cx="5398200" cy="463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N: The Technical Code of _______ has been used in the scene called ________.</a:t>
            </a:r>
            <a:br>
              <a:rPr lang="en-US" sz="1900"/>
            </a:br>
            <a:br>
              <a:rPr lang="en-US" sz="1900"/>
            </a:br>
            <a:br>
              <a:rPr lang="en-US" sz="1900"/>
            </a:br>
            <a:r>
              <a:rPr lang="en-US" sz="1900"/>
              <a:t>D: This has been shown by the Diegetic </a:t>
            </a:r>
            <a:r>
              <a:rPr lang="en-US" sz="1900" b="1"/>
              <a:t>and/or </a:t>
            </a:r>
            <a:r>
              <a:rPr lang="en-US" sz="1900"/>
              <a:t>Non-diegetic sound such as ___________. </a:t>
            </a:r>
            <a:br>
              <a:rPr lang="en-US" sz="1900"/>
            </a:br>
            <a:br>
              <a:rPr lang="en-US" sz="1900"/>
            </a:br>
            <a:br>
              <a:rPr lang="en-US" sz="1900"/>
            </a:br>
            <a:r>
              <a:rPr lang="en-US" sz="1900"/>
              <a:t>W: This is used to highlight the importance of </a:t>
            </a:r>
            <a:br>
              <a:rPr lang="en-US" sz="1900"/>
            </a:br>
            <a:br>
              <a:rPr lang="en-US" sz="1900"/>
            </a:br>
            <a:r>
              <a:rPr lang="en-US" sz="1900"/>
              <a:t>_________</a:t>
            </a:r>
            <a:br>
              <a:rPr lang="en-US" sz="1900"/>
            </a:br>
            <a:br>
              <a:rPr lang="en-US" sz="1900"/>
            </a:br>
            <a:br>
              <a:rPr lang="en-US" sz="1900"/>
            </a:br>
            <a:r>
              <a:rPr lang="en-US" sz="1900"/>
              <a:t>E: The overall effect is that the audience ________</a:t>
            </a: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4c0c51851_0_80"/>
          <p:cNvSpPr txBox="1"/>
          <p:nvPr/>
        </p:nvSpPr>
        <p:spPr>
          <a:xfrm>
            <a:off x="291833" y="535033"/>
            <a:ext cx="4898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Workbook Question:</a:t>
            </a:r>
            <a:endParaRPr sz="3200" b="1"/>
          </a:p>
        </p:txBody>
      </p:sp>
      <p:sp>
        <p:nvSpPr>
          <p:cNvPr id="132" name="Google Shape;132;g294c0c51851_0_80"/>
          <p:cNvSpPr txBox="1"/>
          <p:nvPr/>
        </p:nvSpPr>
        <p:spPr>
          <a:xfrm>
            <a:off x="528229" y="2069200"/>
            <a:ext cx="5106900" cy="463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N: The Technical Code of _______ has been used in the scene called ________.</a:t>
            </a:r>
            <a:br>
              <a:rPr lang="en-US" sz="1900"/>
            </a:br>
            <a:br>
              <a:rPr lang="en-US" sz="1900"/>
            </a:br>
            <a:br>
              <a:rPr lang="en-US" sz="1900"/>
            </a:br>
            <a:r>
              <a:rPr lang="en-US" sz="1900"/>
              <a:t>D: This has been shown by the Lighting such as ___________. </a:t>
            </a:r>
            <a:br>
              <a:rPr lang="en-US" sz="1900"/>
            </a:br>
            <a:br>
              <a:rPr lang="en-US" sz="1900"/>
            </a:br>
            <a:br>
              <a:rPr lang="en-US" sz="1900"/>
            </a:br>
            <a:r>
              <a:rPr lang="en-US" sz="1900"/>
              <a:t>W: This is used to highlight the importance of </a:t>
            </a:r>
            <a:br>
              <a:rPr lang="en-US" sz="1900"/>
            </a:br>
            <a:br>
              <a:rPr lang="en-US" sz="1900"/>
            </a:br>
            <a:r>
              <a:rPr lang="en-US" sz="1900"/>
              <a:t>_________</a:t>
            </a:r>
            <a:br>
              <a:rPr lang="en-US" sz="1900"/>
            </a:br>
            <a:br>
              <a:rPr lang="en-US" sz="1900"/>
            </a:br>
            <a:br>
              <a:rPr lang="en-US" sz="1900"/>
            </a:br>
            <a:r>
              <a:rPr lang="en-US" sz="1900"/>
              <a:t>E: The overall effect is that the audience ________</a:t>
            </a:r>
            <a:endParaRPr sz="1900"/>
          </a:p>
        </p:txBody>
      </p:sp>
      <p:pic>
        <p:nvPicPr>
          <p:cNvPr id="133" name="Google Shape;133;g294c0c51851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7237" y="470666"/>
            <a:ext cx="4838313" cy="293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94c0c51851_0_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2875" y="3692192"/>
            <a:ext cx="5480167" cy="2939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4c0c51851_0_50"/>
          <p:cNvSpPr txBox="1">
            <a:spLocks noGrp="1"/>
          </p:cNvSpPr>
          <p:nvPr>
            <p:ph type="title"/>
          </p:nvPr>
        </p:nvSpPr>
        <p:spPr>
          <a:xfrm>
            <a:off x="415642" y="130425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3400" b="1">
                <a:solidFill>
                  <a:srgbClr val="FF0000"/>
                </a:solidFill>
                <a:highlight>
                  <a:srgbClr val="00FF00"/>
                </a:highlight>
              </a:rPr>
              <a:t>SOUND LIGHTING VIDEO TASK</a:t>
            </a:r>
            <a:endParaRPr sz="4800" b="1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sp>
        <p:nvSpPr>
          <p:cNvPr id="140" name="Google Shape;140;g294c0c51851_0_50"/>
          <p:cNvSpPr txBox="1">
            <a:spLocks noGrp="1"/>
          </p:cNvSpPr>
          <p:nvPr>
            <p:ph type="body" idx="1"/>
          </p:nvPr>
        </p:nvSpPr>
        <p:spPr>
          <a:xfrm>
            <a:off x="466475" y="893926"/>
            <a:ext cx="11360700" cy="518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accent4"/>
                </a:solidFill>
              </a:rPr>
              <a:t>Create a thriller/horror inspired </a:t>
            </a:r>
            <a:r>
              <a:rPr lang="en-US" sz="2100" b="1" u="sng">
                <a:solidFill>
                  <a:schemeClr val="accent4"/>
                </a:solidFill>
              </a:rPr>
              <a:t>1 minute</a:t>
            </a:r>
            <a:r>
              <a:rPr lang="en-US" sz="2100" b="1">
                <a:solidFill>
                  <a:schemeClr val="accent4"/>
                </a:solidFill>
              </a:rPr>
              <a:t> short film about school. </a:t>
            </a:r>
            <a:r>
              <a:rPr lang="en-US" sz="2100" b="1">
                <a:solidFill>
                  <a:schemeClr val="dk1"/>
                </a:solidFill>
              </a:rPr>
              <a:t>This could be an ironic take on ‘the horrors’ of school or you could make up a fake scenario.</a:t>
            </a:r>
            <a:br>
              <a:rPr lang="en-US">
                <a:solidFill>
                  <a:schemeClr val="dk1"/>
                </a:solidFill>
              </a:rPr>
            </a:br>
            <a:br>
              <a:rPr lang="en-US">
                <a:solidFill>
                  <a:schemeClr val="dk1"/>
                </a:solidFill>
              </a:rPr>
            </a:br>
            <a:r>
              <a:rPr lang="en-US" sz="2100">
                <a:solidFill>
                  <a:schemeClr val="dk1"/>
                </a:solidFill>
              </a:rPr>
              <a:t>1. Create a quick </a:t>
            </a:r>
            <a:r>
              <a:rPr lang="en-US" sz="2100" b="1">
                <a:solidFill>
                  <a:schemeClr val="dk1"/>
                </a:solidFill>
              </a:rPr>
              <a:t>6 shot</a:t>
            </a:r>
            <a:r>
              <a:rPr lang="en-US" sz="2100">
                <a:solidFill>
                  <a:schemeClr val="dk1"/>
                </a:solidFill>
              </a:rPr>
              <a:t> </a:t>
            </a:r>
            <a:r>
              <a:rPr lang="en-US" sz="2100" b="1">
                <a:solidFill>
                  <a:schemeClr val="dk1"/>
                </a:solidFill>
              </a:rPr>
              <a:t>storyboard</a:t>
            </a:r>
            <a:r>
              <a:rPr lang="en-US" sz="2100">
                <a:solidFill>
                  <a:schemeClr val="dk1"/>
                </a:solidFill>
              </a:rPr>
              <a:t> together and work through your ideas of how you are going to shoot your short film. What shots you will take.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</p:txBody>
      </p:sp>
      <p:pic>
        <p:nvPicPr>
          <p:cNvPr id="141" name="Google Shape;141;g294c0c51851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25" y="2559500"/>
            <a:ext cx="6315351" cy="358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94c0c51851_0_50"/>
          <p:cNvSpPr txBox="1"/>
          <p:nvPr/>
        </p:nvSpPr>
        <p:spPr>
          <a:xfrm>
            <a:off x="908725" y="6079125"/>
            <a:ext cx="114885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2. You must include at least one diegetic sound for each frame, and one mom-diegetic sound for the film (You could narrate what happens, or use a song, or both, get creative!)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4c0c51851_0_63"/>
          <p:cNvSpPr txBox="1">
            <a:spLocks noGrp="1"/>
          </p:cNvSpPr>
          <p:nvPr>
            <p:ph type="body" idx="1"/>
          </p:nvPr>
        </p:nvSpPr>
        <p:spPr>
          <a:xfrm>
            <a:off x="415650" y="103258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3. Create a </a:t>
            </a:r>
            <a:r>
              <a:rPr lang="en-US" sz="2700" b="1">
                <a:solidFill>
                  <a:schemeClr val="dk1"/>
                </a:solidFill>
              </a:rPr>
              <a:t>script </a:t>
            </a:r>
            <a:r>
              <a:rPr lang="en-US" sz="2700">
                <a:solidFill>
                  <a:schemeClr val="dk1"/>
                </a:solidFill>
              </a:rPr>
              <a:t>(If you need one… it could have no talking if the editing was great!)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4. </a:t>
            </a:r>
            <a:r>
              <a:rPr lang="en-US" sz="2700" b="1">
                <a:solidFill>
                  <a:schemeClr val="dk1"/>
                </a:solidFill>
              </a:rPr>
              <a:t>Edit</a:t>
            </a:r>
            <a:r>
              <a:rPr lang="en-US" sz="2700">
                <a:solidFill>
                  <a:schemeClr val="dk1"/>
                </a:solidFill>
              </a:rPr>
              <a:t> in your chosen program TOGETHER. Make sure everyone is involved. 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br>
              <a:rPr lang="en-US" sz="2700">
                <a:solidFill>
                  <a:schemeClr val="dk1"/>
                </a:solidFill>
              </a:rPr>
            </a:br>
            <a:br>
              <a:rPr lang="en-US" sz="2700">
                <a:solidFill>
                  <a:schemeClr val="dk1"/>
                </a:solidFill>
              </a:rPr>
            </a:br>
            <a:r>
              <a:rPr lang="en-US" sz="2700">
                <a:solidFill>
                  <a:schemeClr val="dk1"/>
                </a:solidFill>
              </a:rPr>
              <a:t>5. </a:t>
            </a:r>
            <a:r>
              <a:rPr lang="en-US" sz="2700" b="1">
                <a:solidFill>
                  <a:schemeClr val="dk1"/>
                </a:solidFill>
              </a:rPr>
              <a:t>Share</a:t>
            </a:r>
            <a:r>
              <a:rPr lang="en-US" sz="2700">
                <a:solidFill>
                  <a:schemeClr val="dk1"/>
                </a:solidFill>
              </a:rPr>
              <a:t>  video to the Google Classroom assignment for your teacher to see/ share with the class. 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1005840" y="219143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chemeClr val="accent1"/>
                </a:solidFill>
              </a:rPr>
              <a:t>SOUND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1005840" y="3327500"/>
            <a:ext cx="697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-US" sz="2800" b="1" i="0" u="none" strike="noStrike" cap="none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Diegetic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 i="0" u="none" strike="noStrike" cap="none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Non-Diegetic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sound?!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3ee9c1043_0_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5"/>
                </a:solidFill>
              </a:rPr>
              <a:t>Diegetic Sound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72" name="Google Shape;72;g223ee9c1043_0_60"/>
          <p:cNvSpPr txBox="1">
            <a:spLocks noGrp="1"/>
          </p:cNvSpPr>
          <p:nvPr>
            <p:ph type="body" idx="1"/>
          </p:nvPr>
        </p:nvSpPr>
        <p:spPr>
          <a:xfrm>
            <a:off x="968700" y="14196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Diegetic sound is any </a:t>
            </a:r>
            <a:r>
              <a:rPr lang="en-US" sz="1800" b="1">
                <a:solidFill>
                  <a:schemeClr val="dk1"/>
                </a:solidFill>
                <a:highlight>
                  <a:srgbClr val="FFFF00"/>
                </a:highlight>
              </a:rPr>
              <a:t>sound that comes from the storyworld of the film.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b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</a:br>
            <a:endParaRPr sz="18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The source of diegetic sound doesn't necessarily need to be seen on screen, as long as the audience understands that it is coming from something </a:t>
            </a:r>
            <a:r>
              <a:rPr lang="en-US" sz="1800" b="1">
                <a:solidFill>
                  <a:schemeClr val="dk1"/>
                </a:solidFill>
                <a:highlight>
                  <a:srgbClr val="FFFF00"/>
                </a:highlight>
              </a:rPr>
              <a:t>within the film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.</a:t>
            </a:r>
            <a:endParaRPr sz="18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1. </a:t>
            </a:r>
            <a:r>
              <a:rPr lang="en-US" sz="1800" b="1">
                <a:solidFill>
                  <a:schemeClr val="dk1"/>
                </a:solidFill>
                <a:highlight>
                  <a:srgbClr val="FFFF00"/>
                </a:highlight>
              </a:rPr>
              <a:t>Character dialogue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is the clearest example of diegetic sound.</a:t>
            </a: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2. </a:t>
            </a:r>
            <a:r>
              <a:rPr lang="en-US" sz="1800" b="1">
                <a:solidFill>
                  <a:schemeClr val="dk1"/>
                </a:solidFill>
                <a:highlight>
                  <a:srgbClr val="FFFF00"/>
                </a:highlight>
              </a:rPr>
              <a:t>Object sounds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make a film more realistic. For example, if a character walks in the snow, the audience should hear the crunching of their footsteps. If a character is standing on a busy street, we hear the natural ambiance of the city.</a:t>
            </a: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3. Music emanating from within in the film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helps the audience become absorbed in a scene. For example, music playing loudly in someone’s headphones, or the pounding dance music at a bar are also diegetic sound. This kind of diegetic sound is also called “diegetic music” or “source music.”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3ee9c1043_0_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2"/>
                </a:solidFill>
              </a:rPr>
              <a:t>Non-Diegetic Sound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78" name="Google Shape;78;g223ee9c1043_0_66"/>
          <p:cNvSpPr txBox="1">
            <a:spLocks noGrp="1"/>
          </p:cNvSpPr>
          <p:nvPr>
            <p:ph type="body" idx="1"/>
          </p:nvPr>
        </p:nvSpPr>
        <p:spPr>
          <a:xfrm>
            <a:off x="838200" y="1622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Non-diegetic sound is any sound that </a:t>
            </a:r>
            <a:r>
              <a:rPr lang="en-US" sz="1800" b="1">
                <a:solidFill>
                  <a:schemeClr val="dk1"/>
                </a:solidFill>
                <a:highlight>
                  <a:srgbClr val="FFFF00"/>
                </a:highlight>
              </a:rPr>
              <a:t>does not 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originate from within the film’s world. </a:t>
            </a:r>
            <a:r>
              <a:rPr lang="en-US" sz="1800" b="1">
                <a:solidFill>
                  <a:schemeClr val="dk1"/>
                </a:solidFill>
                <a:highlight>
                  <a:srgbClr val="FFFF00"/>
                </a:highlight>
              </a:rPr>
              <a:t>The film’s characters are not able to hear non-diegetic sound.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All non-diegetic sound is added by sound editors in post-production.</a:t>
            </a: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1. The </a:t>
            </a:r>
            <a:r>
              <a:rPr lang="en-US" sz="1800" b="1">
                <a:solidFill>
                  <a:schemeClr val="dk1"/>
                </a:solidFill>
                <a:highlight>
                  <a:srgbClr val="FFFF00"/>
                </a:highlight>
              </a:rPr>
              <a:t>film’s musical score edited over the top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is used to set the film’s tone, manipulate emotions, add drama, express ambiguity, or provide an element of surprise.</a:t>
            </a: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2. </a:t>
            </a:r>
            <a:r>
              <a:rPr lang="en-US" sz="1800" b="1">
                <a:solidFill>
                  <a:schemeClr val="dk1"/>
                </a:solidFill>
                <a:highlight>
                  <a:srgbClr val="FFFF00"/>
                </a:highlight>
              </a:rPr>
              <a:t>Sound effects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are added for dramatic effect. For example, a record scratch sound added for comic relief is not heard by the characters in the film.</a:t>
            </a: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</a:rPr>
              <a:t>3. </a:t>
            </a:r>
            <a:r>
              <a:rPr lang="en-US" sz="1800" b="1">
                <a:solidFill>
                  <a:schemeClr val="dk1"/>
                </a:solidFill>
                <a:highlight>
                  <a:srgbClr val="FFFF00"/>
                </a:highlight>
              </a:rPr>
              <a:t>Narration or voice over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is used to help explain or reinforce the plot.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body" idx="1"/>
          </p:nvPr>
        </p:nvSpPr>
        <p:spPr>
          <a:xfrm>
            <a:off x="598225" y="1238025"/>
            <a:ext cx="5166900" cy="5227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b="1">
                <a:solidFill>
                  <a:schemeClr val="accent5"/>
                </a:solidFill>
              </a:rPr>
              <a:t>Diegetic Sound</a:t>
            </a:r>
            <a:br>
              <a:rPr lang="en-US" b="1">
                <a:solidFill>
                  <a:schemeClr val="lt2"/>
                </a:solidFill>
              </a:rPr>
            </a:br>
            <a:br>
              <a:rPr lang="en-US" b="1"/>
            </a:b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Diegetic sound is any 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sound that comes from the storyworld of the film.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1. Character dialogue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2. Object sounds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US"/>
              <a:t>- </a:t>
            </a:r>
            <a:r>
              <a:rPr lang="en-US" sz="1800">
                <a:solidFill>
                  <a:schemeClr val="dk1"/>
                </a:solidFill>
              </a:rPr>
              <a:t>Eg. the car engine rumbling, a door closing and making a bang.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3. Music emanating from within in the film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- Eg. Music playing loudly in someone’s headphones, dance music at a bar (diegetic music/ source music)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sp>
        <p:nvSpPr>
          <p:cNvPr id="84" name="Google Shape;84;p3"/>
          <p:cNvSpPr txBox="1"/>
          <p:nvPr/>
        </p:nvSpPr>
        <p:spPr>
          <a:xfrm>
            <a:off x="5972975" y="1238025"/>
            <a:ext cx="5620800" cy="5365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accent2"/>
                </a:solidFill>
              </a:rPr>
              <a:t>Non-Diegetic Sound</a:t>
            </a:r>
            <a:br>
              <a:rPr lang="en-US" sz="2400" b="1">
                <a:solidFill>
                  <a:schemeClr val="lt2"/>
                </a:solidFill>
              </a:rPr>
            </a:br>
            <a:br>
              <a:rPr lang="en-US" sz="2400" b="1">
                <a:solidFill>
                  <a:schemeClr val="dk2"/>
                </a:solidFill>
              </a:rPr>
            </a:b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Non-diegetic sound is any sound that 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does not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originate from within the film’s world. 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The film’s characters are not able to hear non-diegetic sound.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1. The 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film’s musical score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- set the films tone, manipulate emotions, add drama, or provide an element of surprise.</a:t>
            </a: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2. 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Sound effects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- For example, a record scratch sound added for comic relief is not heard by the characters in the film.</a:t>
            </a:r>
            <a:b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3. 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Narration or voice over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is used to help explain or reinforce the plot.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2"/>
              </a:solidFill>
            </a:endParaRPr>
          </a:p>
        </p:txBody>
      </p:sp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649698" y="193502"/>
            <a:ext cx="8645100" cy="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chemeClr val="accent4"/>
                </a:solidFill>
              </a:rPr>
              <a:t>Copy down these notes…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96" name="Google Shape;9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60" y="83875"/>
            <a:ext cx="111556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25" y="178049"/>
            <a:ext cx="11062950" cy="62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aphicFrame>
        <p:nvGraphicFramePr>
          <p:cNvPr id="114" name="Google Shape;114;p8"/>
          <p:cNvGraphicFramePr/>
          <p:nvPr/>
        </p:nvGraphicFramePr>
        <p:xfrm>
          <a:off x="271955" y="998544"/>
          <a:ext cx="11648125" cy="4239950"/>
        </p:xfrm>
        <a:graphic>
          <a:graphicData uri="http://schemas.openxmlformats.org/drawingml/2006/table">
            <a:tbl>
              <a:tblPr firstRow="1" bandRow="1">
                <a:noFill/>
                <a:tableStyleId>{464BBA2A-E89B-4C10-A4AA-9DD2F1799F06}</a:tableStyleId>
              </a:tblPr>
              <a:tblGrid>
                <a:gridCol w="232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1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C0C0C"/>
                          </a:solidFill>
                        </a:rPr>
                        <a:t>VIDEO 1</a:t>
                      </a:r>
                      <a:br>
                        <a:rPr lang="en-US" sz="1800" b="1" u="none" strike="noStrike" cap="none">
                          <a:solidFill>
                            <a:srgbClr val="0C0C0C"/>
                          </a:solidFill>
                        </a:rPr>
                      </a:br>
                      <a:r>
                        <a:rPr lang="en-US" sz="1800" b="1" u="none" strike="noStrike" cap="none">
                          <a:solidFill>
                            <a:srgbClr val="0C0C0C"/>
                          </a:solidFill>
                        </a:rPr>
                        <a:t>‘Opening Scene’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C0C0C"/>
                          </a:solidFill>
                        </a:rPr>
                        <a:t>Diegetic Sound and where it is shown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C0C0C"/>
                          </a:solidFill>
                        </a:rPr>
                        <a:t>Effect/Mood?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C0C0C"/>
                          </a:solidFill>
                        </a:rPr>
                        <a:t>Non-Diegetic Sound and where it is shown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C0C0C"/>
                          </a:solidFill>
                        </a:rPr>
                        <a:t>Effect/Mood?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0C0C0C"/>
                          </a:solidFill>
                        </a:rPr>
                        <a:t>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25" y="113683"/>
            <a:ext cx="11556152" cy="649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A64D79"/>
      </a:lt2>
      <a:accent1>
        <a:srgbClr val="0B5394"/>
      </a:accent1>
      <a:accent2>
        <a:srgbClr val="8E7CC3"/>
      </a:accent2>
      <a:accent3>
        <a:srgbClr val="E06666"/>
      </a:accent3>
      <a:accent4>
        <a:srgbClr val="E69138"/>
      </a:accent4>
      <a:accent5>
        <a:srgbClr val="6AA84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Macintosh PowerPoint</Application>
  <PresentationFormat>Widescreen</PresentationFormat>
  <Paragraphs>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Simple Light</vt:lpstr>
      <vt:lpstr>SOUND</vt:lpstr>
      <vt:lpstr>SOUND</vt:lpstr>
      <vt:lpstr>Diegetic Sound</vt:lpstr>
      <vt:lpstr>Non-Diegetic Sound</vt:lpstr>
      <vt:lpstr>Copy down these notes…</vt:lpstr>
      <vt:lpstr>PowerPoint Presentation</vt:lpstr>
      <vt:lpstr>PowerPoint Presentation</vt:lpstr>
      <vt:lpstr>PowerPoint Presentation</vt:lpstr>
      <vt:lpstr>PowerPoint Presentation</vt:lpstr>
      <vt:lpstr>NDWE – Ongoing Booklet Question</vt:lpstr>
      <vt:lpstr>PowerPoint Presentation</vt:lpstr>
      <vt:lpstr>SOUND LIGHTING VIDEO TASK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</dc:title>
  <dc:creator>sarah Beardmore</dc:creator>
  <cp:lastModifiedBy>Sarah Beardmore</cp:lastModifiedBy>
  <cp:revision>1</cp:revision>
  <dcterms:created xsi:type="dcterms:W3CDTF">2022-01-18T04:16:29Z</dcterms:created>
  <dcterms:modified xsi:type="dcterms:W3CDTF">2023-11-27T03:56:43Z</dcterms:modified>
</cp:coreProperties>
</file>